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56500" cy="10464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62679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296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65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670" y="96"/>
      </p:cViewPr>
      <p:guideLst>
        <p:guide orient="horz" pos="3296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729749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737939" y="6095789"/>
            <a:ext cx="6080622" cy="42733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737939" y="4743115"/>
            <a:ext cx="6080622" cy="668636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4000"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2398712"/>
            <a:ext cx="7556500" cy="56673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sz="half" idx="13"/>
          </p:nvPr>
        </p:nvSpPr>
        <p:spPr>
          <a:xfrm>
            <a:off x="933493" y="2767682"/>
            <a:ext cx="5682135" cy="34387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737939" y="6302412"/>
            <a:ext cx="6080622" cy="82649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737939" y="7158421"/>
            <a:ext cx="6080622" cy="65676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3611591" y="7770911"/>
            <a:ext cx="325939" cy="33843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737939" y="4273078"/>
            <a:ext cx="6080622" cy="1918644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quarter" idx="13"/>
          </p:nvPr>
        </p:nvSpPr>
        <p:spPr>
          <a:xfrm>
            <a:off x="3903699" y="2767682"/>
            <a:ext cx="3099347" cy="47818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553454" y="2767682"/>
            <a:ext cx="3099347" cy="2317131"/>
          </a:xfrm>
          <a:prstGeom prst="rect">
            <a:avLst/>
          </a:prstGeom>
        </p:spPr>
        <p:txBody>
          <a:bodyPr/>
          <a:lstStyle>
            <a:lvl1pPr>
              <a:defRPr sz="64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553454" y="5165985"/>
            <a:ext cx="3099347" cy="238354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553454" y="26569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553454" y="26569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sz="half" idx="1"/>
          </p:nvPr>
        </p:nvSpPr>
        <p:spPr>
          <a:xfrm>
            <a:off x="553454" y="3911488"/>
            <a:ext cx="6449592" cy="3652801"/>
          </a:xfrm>
          <a:prstGeom prst="rect">
            <a:avLst/>
          </a:prstGeom>
        </p:spPr>
        <p:txBody>
          <a:bodyPr anchor="ctr"/>
          <a:lstStyle>
            <a:lvl1pPr marL="469194" indent="-469194" algn="l">
              <a:spcBef>
                <a:spcPts val="4500"/>
              </a:spcBef>
              <a:buSzPct val="75000"/>
              <a:buChar char="•"/>
              <a:defRPr sz="3800"/>
            </a:lvl1pPr>
            <a:lvl2pPr marL="913694" indent="-469194" algn="l">
              <a:spcBef>
                <a:spcPts val="4500"/>
              </a:spcBef>
              <a:buSzPct val="75000"/>
              <a:buChar char="•"/>
              <a:defRPr sz="3800"/>
            </a:lvl2pPr>
            <a:lvl3pPr marL="1358194" indent="-469194" algn="l">
              <a:spcBef>
                <a:spcPts val="4500"/>
              </a:spcBef>
              <a:buSzPct val="75000"/>
              <a:buChar char="•"/>
              <a:defRPr sz="3800"/>
            </a:lvl3pPr>
            <a:lvl4pPr marL="1802694" indent="-469194" algn="l">
              <a:spcBef>
                <a:spcPts val="4500"/>
              </a:spcBef>
              <a:buSzPct val="75000"/>
              <a:buChar char="•"/>
              <a:defRPr sz="3800"/>
            </a:lvl4pPr>
            <a:lvl5pPr marL="2247194" indent="-469194" algn="l">
              <a:spcBef>
                <a:spcPts val="4500"/>
              </a:spcBef>
              <a:buSzPct val="75000"/>
              <a:buChar char="•"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quarter" idx="13"/>
          </p:nvPr>
        </p:nvSpPr>
        <p:spPr>
          <a:xfrm>
            <a:off x="3903699" y="3911488"/>
            <a:ext cx="3099347" cy="3652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553454" y="2656991"/>
            <a:ext cx="6449592" cy="1254498"/>
          </a:xfrm>
          <a:prstGeom prst="rect">
            <a:avLst/>
          </a:prstGeom>
        </p:spPr>
        <p:txBody>
          <a:bodyPr anchor="ctr"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quarter" idx="1"/>
          </p:nvPr>
        </p:nvSpPr>
        <p:spPr>
          <a:xfrm>
            <a:off x="553454" y="3911488"/>
            <a:ext cx="3099347" cy="3652801"/>
          </a:xfrm>
          <a:prstGeom prst="rect">
            <a:avLst/>
          </a:prstGeom>
        </p:spPr>
        <p:txBody>
          <a:bodyPr anchor="ctr"/>
          <a:lstStyle>
            <a:lvl1pPr marL="367392" indent="-367392" algn="l">
              <a:spcBef>
                <a:spcPts val="3400"/>
              </a:spcBef>
              <a:buSzPct val="75000"/>
              <a:buChar char="•"/>
              <a:defRPr sz="3000"/>
            </a:lvl1pPr>
            <a:lvl2pPr marL="710292" indent="-367392" algn="l">
              <a:spcBef>
                <a:spcPts val="3400"/>
              </a:spcBef>
              <a:buSzPct val="75000"/>
              <a:buChar char="•"/>
              <a:defRPr sz="3000"/>
            </a:lvl2pPr>
            <a:lvl3pPr marL="1053192" indent="-367392" algn="l">
              <a:spcBef>
                <a:spcPts val="3400"/>
              </a:spcBef>
              <a:buSzPct val="75000"/>
              <a:buChar char="•"/>
              <a:defRPr sz="3000"/>
            </a:lvl3pPr>
            <a:lvl4pPr marL="1396092" indent="-367392" algn="l">
              <a:spcBef>
                <a:spcPts val="3400"/>
              </a:spcBef>
              <a:buSzPct val="75000"/>
              <a:buChar char="•"/>
              <a:defRPr sz="3000"/>
            </a:lvl4pPr>
            <a:lvl5pPr marL="1738992" indent="-367392" algn="l">
              <a:spcBef>
                <a:spcPts val="3400"/>
              </a:spcBef>
              <a:buSzPct val="75000"/>
              <a:buChar char="•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sz="half" idx="1"/>
          </p:nvPr>
        </p:nvSpPr>
        <p:spPr>
          <a:xfrm>
            <a:off x="553454" y="3136651"/>
            <a:ext cx="6449592" cy="4191498"/>
          </a:xfrm>
          <a:prstGeom prst="rect">
            <a:avLst/>
          </a:prstGeom>
        </p:spPr>
        <p:txBody>
          <a:bodyPr anchor="ctr"/>
          <a:lstStyle>
            <a:lvl1pPr marL="469194" indent="-469194" algn="l">
              <a:spcBef>
                <a:spcPts val="4500"/>
              </a:spcBef>
              <a:buSzPct val="75000"/>
              <a:buChar char="•"/>
              <a:defRPr sz="3800"/>
            </a:lvl1pPr>
            <a:lvl2pPr marL="913694" indent="-469194" algn="l">
              <a:spcBef>
                <a:spcPts val="4500"/>
              </a:spcBef>
              <a:buSzPct val="75000"/>
              <a:buChar char="•"/>
              <a:defRPr sz="3800"/>
            </a:lvl2pPr>
            <a:lvl3pPr marL="1358194" indent="-469194" algn="l">
              <a:spcBef>
                <a:spcPts val="4500"/>
              </a:spcBef>
              <a:buSzPct val="75000"/>
              <a:buChar char="•"/>
              <a:defRPr sz="3800"/>
            </a:lvl3pPr>
            <a:lvl4pPr marL="1802694" indent="-469194" algn="l">
              <a:spcBef>
                <a:spcPts val="4500"/>
              </a:spcBef>
              <a:buSzPct val="75000"/>
              <a:buChar char="•"/>
              <a:defRPr sz="3800"/>
            </a:lvl4pPr>
            <a:lvl5pPr marL="2247194" indent="-469194" algn="l">
              <a:spcBef>
                <a:spcPts val="4500"/>
              </a:spcBef>
              <a:buSzPct val="75000"/>
              <a:buChar char="•"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3903699" y="5357849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3907312" y="2915270"/>
            <a:ext cx="3099347" cy="21916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quarter" idx="15"/>
          </p:nvPr>
        </p:nvSpPr>
        <p:spPr>
          <a:xfrm>
            <a:off x="553454" y="2915270"/>
            <a:ext cx="3099347" cy="46342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737939" y="3350654"/>
            <a:ext cx="6080622" cy="191864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737939" y="5320952"/>
            <a:ext cx="6080622" cy="65676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29517" tIns="29517" rIns="29517" bIns="2951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3611591" y="7774601"/>
            <a:ext cx="325939" cy="338436"/>
          </a:xfrm>
          <a:prstGeom prst="rect">
            <a:avLst/>
          </a:prstGeom>
          <a:ln w="3175">
            <a:miter lim="400000"/>
          </a:ln>
        </p:spPr>
        <p:txBody>
          <a:bodyPr wrap="none" lIns="29517" tIns="29517" rIns="29517" bIns="29517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0" marR="0" indent="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62679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ntadulteducation.co.uk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A7FF67F4-4763-48B5-94D9-D532672622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3" y="0"/>
            <a:ext cx="7398148" cy="10464800"/>
          </a:xfrm>
          <a:prstGeom prst="rect">
            <a:avLst/>
          </a:prstGeom>
        </p:spPr>
      </p:pic>
      <p:sp>
        <p:nvSpPr>
          <p:cNvPr id="120" name="Shape 120"/>
          <p:cNvSpPr/>
          <p:nvPr/>
        </p:nvSpPr>
        <p:spPr>
          <a:xfrm>
            <a:off x="686484" y="7354507"/>
            <a:ext cx="6203374" cy="9008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defTabSz="490537"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1600" dirty="0">
                <a:sym typeface="Helvetica Neue LT Std 55 Roman"/>
              </a:rPr>
              <a:t>To book a place on our FREE courses go to: </a:t>
            </a:r>
            <a:r>
              <a:rPr lang="en-GB" sz="1600" dirty="0">
                <a:sym typeface="Helvetica Neue LT Std 55 Roman"/>
                <a:hlinkClick r:id="rId3"/>
              </a:rPr>
              <a:t>www.kentadulteducation.co.uk</a:t>
            </a:r>
            <a:endParaRPr lang="en-GB" sz="1600" dirty="0">
              <a:sym typeface="Helvetica Neue LT Std 55 Roman"/>
            </a:endParaRPr>
          </a:p>
          <a:p>
            <a:pPr defTabSz="490537"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1600" dirty="0">
                <a:sym typeface="Helvetica Neue LT Std 55 Roman"/>
              </a:rPr>
              <a:t> and click on Course Areas then Family Courses and view all</a:t>
            </a:r>
          </a:p>
        </p:txBody>
      </p:sp>
      <p:sp>
        <p:nvSpPr>
          <p:cNvPr id="3" name="Shape 120">
            <a:extLst>
              <a:ext uri="{FF2B5EF4-FFF2-40B4-BE49-F238E27FC236}">
                <a16:creationId xmlns:a16="http://schemas.microsoft.com/office/drawing/2014/main" id="{5F70E640-71E0-485C-A273-01FBEA9AB10C}"/>
              </a:ext>
            </a:extLst>
          </p:cNvPr>
          <p:cNvSpPr/>
          <p:nvPr/>
        </p:nvSpPr>
        <p:spPr>
          <a:xfrm>
            <a:off x="679696" y="4603227"/>
            <a:ext cx="6203374" cy="3278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algn="l" defTabSz="490537">
              <a:lnSpc>
                <a:spcPct val="120000"/>
              </a:lnSpc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endParaRPr lang="en-GB" dirty="0">
              <a:solidFill>
                <a:srgbClr val="9465AA"/>
              </a:solidFill>
            </a:endParaRPr>
          </a:p>
        </p:txBody>
      </p:sp>
      <p:sp>
        <p:nvSpPr>
          <p:cNvPr id="8" name="Shape 120">
            <a:extLst>
              <a:ext uri="{FF2B5EF4-FFF2-40B4-BE49-F238E27FC236}">
                <a16:creationId xmlns:a16="http://schemas.microsoft.com/office/drawing/2014/main" id="{E09F4374-A99A-45CF-A708-8086AFCBBBF9}"/>
              </a:ext>
            </a:extLst>
          </p:cNvPr>
          <p:cNvSpPr/>
          <p:nvPr/>
        </p:nvSpPr>
        <p:spPr>
          <a:xfrm>
            <a:off x="670650" y="2496096"/>
            <a:ext cx="6203374" cy="73037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9517" tIns="29517" rIns="29517" bIns="29517" anchor="ctr">
            <a:spAutoFit/>
          </a:bodyPr>
          <a:lstStyle/>
          <a:p>
            <a:pPr defTabSz="490537">
              <a:lnSpc>
                <a:spcPct val="120000"/>
              </a:lnSpc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endParaRPr lang="en-GB" sz="40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0EDB25-A0B9-4B55-A13F-77CA78BC8020}"/>
              </a:ext>
            </a:extLst>
          </p:cNvPr>
          <p:cNvSpPr txBox="1"/>
          <p:nvPr/>
        </p:nvSpPr>
        <p:spPr>
          <a:xfrm>
            <a:off x="1504085" y="2448911"/>
            <a:ext cx="4536504" cy="79707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defTabSz="490537">
              <a:lnSpc>
                <a:spcPct val="120000"/>
              </a:lnSpc>
              <a:spcBef>
                <a:spcPts val="800"/>
              </a:spcBef>
              <a:defRPr sz="1600">
                <a:solidFill>
                  <a:srgbClr val="515152"/>
                </a:solidFill>
                <a:latin typeface="Helvetica Neue LT Std 55 Roman"/>
                <a:ea typeface="Helvetica Neue LT Std 55 Roman"/>
                <a:cs typeface="Helvetica Neue LT Std 55 Roman"/>
                <a:sym typeface="Helvetica Neue LT Std 55 Roman"/>
              </a:defRPr>
            </a:pPr>
            <a:r>
              <a:rPr lang="en-GB" sz="2000" dirty="0">
                <a:solidFill>
                  <a:schemeClr val="bg1"/>
                </a:solidFill>
                <a:latin typeface="Helvetica Neue LT Std 55 Roman"/>
              </a:rPr>
              <a:t>Family Learning Online courses starting in January 2024</a:t>
            </a:r>
          </a:p>
        </p:txBody>
      </p:sp>
      <p:pic>
        <p:nvPicPr>
          <p:cNvPr id="9" name="Picture 8" descr="A logo for a company&#10;&#10;Description automatically generated">
            <a:extLst>
              <a:ext uri="{FF2B5EF4-FFF2-40B4-BE49-F238E27FC236}">
                <a16:creationId xmlns:a16="http://schemas.microsoft.com/office/drawing/2014/main" id="{B2985CC3-3603-D646-C884-20B2377613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42" y="51499"/>
            <a:ext cx="3960440" cy="2237975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6B5CE59-B6E4-F19F-B3E4-212AE960E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003253"/>
              </p:ext>
            </p:extLst>
          </p:nvPr>
        </p:nvGraphicFramePr>
        <p:xfrm>
          <a:off x="52511" y="3452610"/>
          <a:ext cx="7398148" cy="3766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4148">
                  <a:extLst>
                    <a:ext uri="{9D8B030D-6E8A-4147-A177-3AD203B41FA5}">
                      <a16:colId xmlns:a16="http://schemas.microsoft.com/office/drawing/2014/main" val="3165709328"/>
                    </a:ext>
                  </a:extLst>
                </a:gridCol>
                <a:gridCol w="2881873">
                  <a:extLst>
                    <a:ext uri="{9D8B030D-6E8A-4147-A177-3AD203B41FA5}">
                      <a16:colId xmlns:a16="http://schemas.microsoft.com/office/drawing/2014/main" val="1204965130"/>
                    </a:ext>
                  </a:extLst>
                </a:gridCol>
                <a:gridCol w="670438">
                  <a:extLst>
                    <a:ext uri="{9D8B030D-6E8A-4147-A177-3AD203B41FA5}">
                      <a16:colId xmlns:a16="http://schemas.microsoft.com/office/drawing/2014/main" val="3464127759"/>
                    </a:ext>
                  </a:extLst>
                </a:gridCol>
                <a:gridCol w="670438">
                  <a:extLst>
                    <a:ext uri="{9D8B030D-6E8A-4147-A177-3AD203B41FA5}">
                      <a16:colId xmlns:a16="http://schemas.microsoft.com/office/drawing/2014/main" val="4188591354"/>
                    </a:ext>
                  </a:extLst>
                </a:gridCol>
                <a:gridCol w="960623">
                  <a:extLst>
                    <a:ext uri="{9D8B030D-6E8A-4147-A177-3AD203B41FA5}">
                      <a16:colId xmlns:a16="http://schemas.microsoft.com/office/drawing/2014/main" val="3500684725"/>
                    </a:ext>
                  </a:extLst>
                </a:gridCol>
                <a:gridCol w="480314">
                  <a:extLst>
                    <a:ext uri="{9D8B030D-6E8A-4147-A177-3AD203B41FA5}">
                      <a16:colId xmlns:a16="http://schemas.microsoft.com/office/drawing/2014/main" val="4283315727"/>
                    </a:ext>
                  </a:extLst>
                </a:gridCol>
                <a:gridCol w="480314">
                  <a:extLst>
                    <a:ext uri="{9D8B030D-6E8A-4147-A177-3AD203B41FA5}">
                      <a16:colId xmlns:a16="http://schemas.microsoft.com/office/drawing/2014/main" val="4139365277"/>
                    </a:ext>
                  </a:extLst>
                </a:gridCol>
              </a:tblGrid>
              <a:tr h="38599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ONL/139074/N/NC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Keeping Up With the Children - English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15/01/24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05/02/24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Monday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19:00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21:00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2467263479"/>
                  </a:ext>
                </a:extLst>
              </a:tr>
              <a:tr h="38599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ONL/139078/N/NC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Keeping Up With the Children - Maths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17/01/24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07/02/24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Wednesday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12:30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14:30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2612667054"/>
                  </a:ext>
                </a:extLst>
              </a:tr>
              <a:tr h="38599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ONL/139164/N/NC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Introduction to Working with Children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05/01/24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 dirty="0">
                          <a:effectLst/>
                        </a:rPr>
                        <a:t>02/02/24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Friday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09:30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11:30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4178635356"/>
                  </a:ext>
                </a:extLst>
              </a:tr>
              <a:tr h="38599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ONL/139210/N/NC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Careers Information Workshop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22/01/24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22/01/24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Monday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18:00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20:00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833337435"/>
                  </a:ext>
                </a:extLst>
              </a:tr>
              <a:tr h="38599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ONL/139552/N/NC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Family Maths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 dirty="0">
                          <a:effectLst/>
                        </a:rPr>
                        <a:t>16/01/24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26/03/24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Tuesday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12:30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14:30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1629220608"/>
                  </a:ext>
                </a:extLst>
              </a:tr>
              <a:tr h="38599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ONL/139554/N/NC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Supporting your child with Phonics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09/01/24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30/01/24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Tuesday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09:30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11:30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2153534830"/>
                  </a:ext>
                </a:extLst>
              </a:tr>
              <a:tr h="20718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ONL/139066/N/PF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Understanding your Teenager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18/01/24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08/02/24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Thursday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19:00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21:00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1847839197"/>
                  </a:ext>
                </a:extLst>
              </a:tr>
              <a:tr h="20718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ONL/139072/N/PF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Autism Awareness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18/01/24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08/02/24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Thursday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09:30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11:30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2163682042"/>
                  </a:ext>
                </a:extLst>
              </a:tr>
              <a:tr h="20718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ONL/139212/N/PF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Autism Awareness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06/03/24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27/03/24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Wednesday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18:00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20:00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991985631"/>
                  </a:ext>
                </a:extLst>
              </a:tr>
              <a:tr h="20718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ONL/139216/N/PF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Supporting ADHD in the Home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08/01/24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29/01/24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Monday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18:00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20:00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168871129"/>
                  </a:ext>
                </a:extLst>
              </a:tr>
              <a:tr h="20718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ONL/139224/N/PF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Supporting ADHD in the Home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11/01/24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01/02/24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Thursday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12:30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14:30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2044496700"/>
                  </a:ext>
                </a:extLst>
              </a:tr>
              <a:tr h="20718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ONL/139582/N/PF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Exploring Behaviour Strategies 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31/01/24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31/01/24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Wednesday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18:30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20:30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2952355049"/>
                  </a:ext>
                </a:extLst>
              </a:tr>
              <a:tr h="207180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ONL/139584/N/PF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Managing Children's Behaviour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10/01/24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GB" sz="1050" b="1" u="none" strike="noStrike">
                          <a:effectLst/>
                        </a:rPr>
                        <a:t>31/01/24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Wednesday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>
                          <a:effectLst/>
                        </a:rPr>
                        <a:t>18:30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050" b="1" u="none" strike="noStrike" dirty="0">
                          <a:effectLst/>
                        </a:rPr>
                        <a:t>20:30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22" marR="2522" marT="2522" marB="0"/>
                </a:tc>
                <a:extLst>
                  <a:ext uri="{0D108BD9-81ED-4DB2-BD59-A6C34878D82A}">
                    <a16:rowId xmlns:a16="http://schemas.microsoft.com/office/drawing/2014/main" val="171869895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254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12700" dist="127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3175" cap="flat">
          <a:noFill/>
          <a:miter lim="400000"/>
        </a:ln>
        <a:effectLst>
          <a:outerShdw blurRad="12700" dist="127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9517" tIns="29517" rIns="29517" bIns="29517" numCol="1" spcCol="38100" rtlCol="0" anchor="ctr">
        <a:spAutoFit/>
      </a:bodyPr>
      <a:lstStyle>
        <a:defPPr marL="0" marR="0" indent="0" algn="ctr" defTabSz="62679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246</Words>
  <Application>Microsoft Office PowerPoint</Application>
  <PresentationFormat>Custom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Helvetica Light</vt:lpstr>
      <vt:lpstr>Helvetica Neue</vt:lpstr>
      <vt:lpstr>Helvetica Neue LT Std 55 Roman</vt:lpstr>
      <vt:lpstr>White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Glanville, Lindsey - EY EQS</dc:creator>
  <cp:lastModifiedBy>Liz PEARSON</cp:lastModifiedBy>
  <cp:revision>48</cp:revision>
  <dcterms:modified xsi:type="dcterms:W3CDTF">2024-01-02T11:12:44Z</dcterms:modified>
</cp:coreProperties>
</file>